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9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20" r:id="rId56"/>
    <p:sldId id="322" r:id="rId57"/>
    <p:sldId id="323" r:id="rId58"/>
    <p:sldId id="324" r:id="rId59"/>
    <p:sldId id="325" r:id="rId60"/>
    <p:sldId id="326" r:id="rId61"/>
    <p:sldId id="292" r:id="rId62"/>
    <p:sldId id="293" r:id="rId63"/>
    <p:sldId id="294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5" r:id="rId72"/>
    <p:sldId id="336" r:id="rId73"/>
    <p:sldId id="337" r:id="rId74"/>
    <p:sldId id="338" r:id="rId75"/>
    <p:sldId id="321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8" r:id="rId103"/>
    <p:sldId id="334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90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402" r:id="rId134"/>
    <p:sldId id="403" r:id="rId135"/>
    <p:sldId id="404" r:id="rId136"/>
    <p:sldId id="405" r:id="rId137"/>
    <p:sldId id="406" r:id="rId138"/>
    <p:sldId id="407" r:id="rId139"/>
    <p:sldId id="408" r:id="rId140"/>
    <p:sldId id="409" r:id="rId141"/>
    <p:sldId id="410" r:id="rId142"/>
    <p:sldId id="411" r:id="rId143"/>
    <p:sldId id="412" r:id="rId144"/>
    <p:sldId id="413" r:id="rId145"/>
    <p:sldId id="414" r:id="rId146"/>
    <p:sldId id="415" r:id="rId147"/>
    <p:sldId id="416" r:id="rId148"/>
    <p:sldId id="417" r:id="rId149"/>
    <p:sldId id="418" r:id="rId150"/>
    <p:sldId id="419" r:id="rId151"/>
    <p:sldId id="420" r:id="rId152"/>
    <p:sldId id="421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42" r:id="rId170"/>
    <p:sldId id="443" r:id="rId171"/>
    <p:sldId id="444" r:id="rId172"/>
    <p:sldId id="445" r:id="rId173"/>
    <p:sldId id="446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4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475" r:id="rId200"/>
    <p:sldId id="476" r:id="rId201"/>
    <p:sldId id="480" r:id="rId202"/>
    <p:sldId id="481" r:id="rId203"/>
    <p:sldId id="482" r:id="rId204"/>
    <p:sldId id="483" r:id="rId205"/>
    <p:sldId id="484" r:id="rId206"/>
    <p:sldId id="485" r:id="rId207"/>
    <p:sldId id="486" r:id="rId208"/>
    <p:sldId id="487" r:id="rId209"/>
    <p:sldId id="488" r:id="rId210"/>
    <p:sldId id="489" r:id="rId211"/>
    <p:sldId id="490" r:id="rId212"/>
    <p:sldId id="491" r:id="rId213"/>
    <p:sldId id="492" r:id="rId214"/>
    <p:sldId id="493" r:id="rId215"/>
    <p:sldId id="494" r:id="rId216"/>
    <p:sldId id="495" r:id="rId217"/>
    <p:sldId id="496" r:id="rId218"/>
    <p:sldId id="498" r:id="rId219"/>
    <p:sldId id="502" r:id="rId220"/>
    <p:sldId id="477" r:id="rId221"/>
    <p:sldId id="503" r:id="rId222"/>
    <p:sldId id="504" r:id="rId223"/>
    <p:sldId id="505" r:id="rId224"/>
    <p:sldId id="506" r:id="rId225"/>
    <p:sldId id="507" r:id="rId226"/>
    <p:sldId id="508" r:id="rId227"/>
    <p:sldId id="509" r:id="rId228"/>
    <p:sldId id="510" r:id="rId229"/>
    <p:sldId id="511" r:id="rId230"/>
    <p:sldId id="512" r:id="rId231"/>
    <p:sldId id="516" r:id="rId232"/>
    <p:sldId id="517" r:id="rId233"/>
    <p:sldId id="518" r:id="rId234"/>
    <p:sldId id="519" r:id="rId235"/>
    <p:sldId id="520" r:id="rId236"/>
    <p:sldId id="521" r:id="rId237"/>
    <p:sldId id="522" r:id="rId238"/>
    <p:sldId id="523" r:id="rId239"/>
    <p:sldId id="525" r:id="rId240"/>
    <p:sldId id="526" r:id="rId241"/>
    <p:sldId id="527" r:id="rId242"/>
    <p:sldId id="528" r:id="rId243"/>
    <p:sldId id="534" r:id="rId244"/>
    <p:sldId id="478" r:id="rId245"/>
    <p:sldId id="535" r:id="rId246"/>
    <p:sldId id="536" r:id="rId247"/>
    <p:sldId id="537" r:id="rId248"/>
    <p:sldId id="538" r:id="rId249"/>
    <p:sldId id="539" r:id="rId250"/>
    <p:sldId id="540" r:id="rId251"/>
    <p:sldId id="541" r:id="rId252"/>
    <p:sldId id="542" r:id="rId253"/>
    <p:sldId id="543" r:id="rId254"/>
    <p:sldId id="544" r:id="rId255"/>
    <p:sldId id="545" r:id="rId256"/>
    <p:sldId id="546" r:id="rId257"/>
    <p:sldId id="547" r:id="rId258"/>
    <p:sldId id="548" r:id="rId259"/>
    <p:sldId id="549" r:id="rId260"/>
    <p:sldId id="550" r:id="rId261"/>
    <p:sldId id="551" r:id="rId262"/>
    <p:sldId id="552" r:id="rId263"/>
    <p:sldId id="553" r:id="rId264"/>
    <p:sldId id="554" r:id="rId265"/>
    <p:sldId id="555" r:id="rId266"/>
    <p:sldId id="556" r:id="rId267"/>
    <p:sldId id="557" r:id="rId268"/>
    <p:sldId id="560" r:id="rId269"/>
    <p:sldId id="479" r:id="rId270"/>
    <p:sldId id="565" r:id="rId271"/>
    <p:sldId id="562" r:id="rId272"/>
    <p:sldId id="563" r:id="rId273"/>
    <p:sldId id="564" r:id="rId274"/>
    <p:sldId id="566" r:id="rId275"/>
    <p:sldId id="567" r:id="rId276"/>
    <p:sldId id="568" r:id="rId277"/>
    <p:sldId id="569" r:id="rId2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Билет 2" id="{BD3C3DAE-D848-403B-965B-1C506364A41A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Билет 3" id="{B7137B53-6277-441F-8FB2-9AFC9F477F81}">
          <p14:sldIdLst>
            <p14:sldId id="475"/>
            <p14:sldId id="476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502"/>
            <p14:sldId id="477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34"/>
            <p14:sldId id="478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0"/>
            <p14:sldId id="479"/>
            <p14:sldId id="565"/>
            <p14:sldId id="562"/>
            <p14:sldId id="563"/>
            <p14:sldId id="564"/>
            <p14:sldId id="566"/>
            <p14:sldId id="567"/>
            <p14:sldId id="568"/>
            <p14:sldId id="5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69067" autoAdjust="0"/>
  </p:normalViewPr>
  <p:slideViewPr>
    <p:cSldViewPr snapToGrid="0">
      <p:cViewPr varScale="1">
        <p:scale>
          <a:sx n="78" d="100"/>
          <a:sy n="78" d="100"/>
        </p:scale>
        <p:origin x="184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225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presProps" Target="pres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Партия в </a:t>
            </a:r>
            <a:r>
              <a:rPr lang="ru-RU" dirty="0" err="1"/>
              <a:t>тч</a:t>
            </a:r>
            <a:r>
              <a:rPr lang="ru-RU" dirty="0"/>
              <a:t> расходной, Партия и себестоимость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Оборотный </a:t>
            </a:r>
            <a:r>
              <a:rPr lang="ru-RU" dirty="0" err="1"/>
              <a:t>рн</a:t>
            </a:r>
            <a:r>
              <a:rPr lang="ru-RU" dirty="0"/>
              <a:t> Продажи с тремя ресурсами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дубли запросом, Создать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выполнить запрос (Получить </a:t>
            </a:r>
            <a:r>
              <a:rPr lang="ru-RU" dirty="0" err="1"/>
              <a:t>тч</a:t>
            </a:r>
            <a:r>
              <a:rPr lang="ru-RU" dirty="0"/>
              <a:t> товары сгруппированные, соединить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итоги по номенклатуре), проходим по выборке, инициализируем </a:t>
            </a:r>
            <a:r>
              <a:rPr lang="ru-RU" dirty="0" err="1"/>
              <a:t>итогосебестоимость</a:t>
            </a:r>
            <a:r>
              <a:rPr lang="ru-RU" dirty="0"/>
              <a:t>, в детальных записях проверяем остатки, считаем себестоимость, заполняем движения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формируем </a:t>
            </a:r>
            <a:r>
              <a:rPr lang="ru-RU" dirty="0" err="1"/>
              <a:t>итогосебестоимость</a:t>
            </a:r>
            <a:r>
              <a:rPr lang="ru-RU" dirty="0"/>
              <a:t>, в верхней выборке заполняем движения по </a:t>
            </a:r>
            <a:r>
              <a:rPr lang="ru-RU" dirty="0" err="1"/>
              <a:t>рн</a:t>
            </a:r>
            <a:r>
              <a:rPr lang="ru-RU" dirty="0"/>
              <a:t> Продажи</a:t>
            </a:r>
          </a:p>
          <a:p>
            <a:r>
              <a:rPr lang="ru-RU" dirty="0"/>
              <a:t>Отчет: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рн</a:t>
            </a:r>
            <a:r>
              <a:rPr lang="ru-RU" dirty="0"/>
              <a:t> Продажи (Периодичность Авто)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признак учета субконто суммовой (в </a:t>
            </a:r>
            <a:r>
              <a:rPr lang="ru-RU" dirty="0" err="1"/>
              <a:t>рег</a:t>
            </a:r>
            <a:r>
              <a:rPr lang="ru-RU" dirty="0"/>
              <a:t> бух для суммы), субконто 2 (Номенклатура, проекты, склады), счет товары (количественный</a:t>
            </a:r>
            <a:r>
              <a:rPr lang="en-US" dirty="0"/>
              <a:t> | </a:t>
            </a:r>
            <a:r>
              <a:rPr lang="ru-RU" dirty="0"/>
              <a:t> Номенклатура (суммовой), Склады), счет </a:t>
            </a:r>
            <a:r>
              <a:rPr lang="ru-RU" dirty="0" err="1"/>
              <a:t>ПрибыльИУбытки</a:t>
            </a:r>
            <a:r>
              <a:rPr lang="ru-RU" dirty="0"/>
              <a:t> (Проекты (только обороты, суммовой), Номенклатура (только обороты, суммовой)), проект в реквизитах расходной, документ Затраты</a:t>
            </a:r>
          </a:p>
          <a:p>
            <a:r>
              <a:rPr lang="ru-RU" dirty="0"/>
              <a:t>Приходы операцией </a:t>
            </a:r>
            <a:r>
              <a:rPr lang="ru-RU" dirty="0" err="1"/>
              <a:t>дт</a:t>
            </a:r>
            <a:r>
              <a:rPr lang="ru-RU" dirty="0"/>
              <a:t> товары –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движения, возвести флаг, заблокировать по счету товары и по номенклатуре, выполнить запрос (получить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видам субконто склад и по видам субконто номенклатура), проходим по выборке, проверяем остатки по складу, себестоимость считаем по компании, две проводки, одна для остатков и себестоимости, другая продажа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Затраты: возвести флаг, сгруппировать </a:t>
            </a:r>
            <a:r>
              <a:rPr lang="ru-RU" dirty="0" err="1"/>
              <a:t>тч</a:t>
            </a:r>
            <a:r>
              <a:rPr lang="ru-RU" dirty="0"/>
              <a:t>, заполнить движения из 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упраленческий</a:t>
            </a:r>
            <a:r>
              <a:rPr lang="ru-RU" dirty="0"/>
              <a:t> обороты, счет = </a:t>
            </a:r>
            <a:r>
              <a:rPr lang="ru-RU" dirty="0" err="1"/>
              <a:t>СчетПрибыльУбытки</a:t>
            </a:r>
            <a:r>
              <a:rPr lang="ru-RU" dirty="0"/>
              <a:t>, </a:t>
            </a:r>
            <a:r>
              <a:rPr lang="ru-RU" dirty="0" err="1"/>
              <a:t>КорСчет</a:t>
            </a:r>
            <a:r>
              <a:rPr lang="ru-RU" dirty="0"/>
              <a:t> В (&amp;</a:t>
            </a:r>
            <a:r>
              <a:rPr lang="ru-RU" dirty="0" err="1"/>
              <a:t>СчетТовары</a:t>
            </a:r>
            <a:r>
              <a:rPr lang="ru-RU" dirty="0"/>
              <a:t>,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СчетЗатраты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(подразделение, дата, часов), основные начисления есть период действия, зависит от базы (оклад, премия (период действия базовый, база – оклад, вытеснение – произвольная сумма), произвольная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начисления, документ зарплата к выплате (подразделение и </a:t>
            </a:r>
            <a:r>
              <a:rPr lang="ru-RU" dirty="0" err="1"/>
              <a:t>тч</a:t>
            </a:r>
            <a:r>
              <a:rPr lang="ru-RU" dirty="0"/>
              <a:t> сотрудники),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ВзаиморасчетыССотрудниками</a:t>
            </a:r>
            <a:r>
              <a:rPr lang="ru-RU" dirty="0"/>
              <a:t> (сотрудник, подразделение, вид расчета, сумма)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НачисленияЗарплаты</a:t>
            </a:r>
            <a:r>
              <a:rPr lang="ru-RU" dirty="0"/>
              <a:t>: инициализируем </a:t>
            </a:r>
            <a:r>
              <a:rPr lang="ru-RU" dirty="0" err="1"/>
              <a:t>ПериодРегистрации</a:t>
            </a:r>
            <a:r>
              <a:rPr lang="ru-RU" dirty="0"/>
              <a:t>, возводим флаг, выполняем пакет запросов (получаем </a:t>
            </a:r>
            <a:r>
              <a:rPr lang="ru-RU" dirty="0" err="1"/>
              <a:t>тч</a:t>
            </a:r>
            <a:r>
              <a:rPr lang="ru-RU" dirty="0"/>
              <a:t> документа (дату окончания приводим к концу дня), потом соединяем левым соединением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</a:t>
            </a:r>
            <a:r>
              <a:rPr lang="ru-RU" dirty="0" err="1"/>
              <a:t>ДатаОкончания</a:t>
            </a:r>
            <a:r>
              <a:rPr lang="ru-RU" dirty="0"/>
              <a:t> </a:t>
            </a:r>
            <a:r>
              <a:rPr lang="en-US" dirty="0"/>
              <a:t>&gt;= </a:t>
            </a:r>
            <a:r>
              <a:rPr lang="ru-RU" dirty="0" err="1"/>
              <a:t>СведенияОСотрудниках.Период</a:t>
            </a:r>
            <a:r>
              <a:rPr lang="ru-RU" dirty="0"/>
              <a:t> с условием по виду расчета оклад, из полученный </a:t>
            </a:r>
            <a:r>
              <a:rPr lang="ru-RU" dirty="0" err="1"/>
              <a:t>вт</a:t>
            </a:r>
            <a:r>
              <a:rPr lang="ru-RU" dirty="0"/>
              <a:t> формируем </a:t>
            </a:r>
            <a:r>
              <a:rPr lang="ru-RU" dirty="0" err="1"/>
              <a:t>втДатыСреза</a:t>
            </a:r>
            <a:r>
              <a:rPr lang="ru-RU" dirty="0"/>
              <a:t> группируя по номеру строки, период максимальный и условием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, </a:t>
            </a:r>
            <a:r>
              <a:rPr lang="ru-RU" dirty="0" err="1"/>
              <a:t>потои</a:t>
            </a:r>
            <a:r>
              <a:rPr lang="ru-RU" dirty="0"/>
              <a:t> идут два пакетных запроса, первый по </a:t>
            </a:r>
            <a:r>
              <a:rPr lang="ru-RU" dirty="0" err="1"/>
              <a:t>втНачисленияСОкладом</a:t>
            </a:r>
            <a:r>
              <a:rPr lang="ru-RU" dirty="0"/>
              <a:t> с условием где не </a:t>
            </a:r>
            <a:r>
              <a:rPr lang="ru-RU" dirty="0" err="1"/>
              <a:t>НомерСтроки</a:t>
            </a:r>
            <a:r>
              <a:rPr lang="ru-RU" dirty="0"/>
              <a:t> в </a:t>
            </a:r>
            <a:r>
              <a:rPr lang="ru-RU" dirty="0" err="1"/>
              <a:t>втДатаСреза</a:t>
            </a:r>
            <a:r>
              <a:rPr lang="ru-RU" dirty="0"/>
              <a:t>, второй состоит из трех запросов, первый с внутренним соединением </a:t>
            </a:r>
            <a:r>
              <a:rPr lang="ru-RU" dirty="0" err="1"/>
              <a:t>соединением</a:t>
            </a:r>
            <a:r>
              <a:rPr lang="ru-RU" dirty="0"/>
              <a:t> </a:t>
            </a:r>
            <a:r>
              <a:rPr lang="ru-RU" dirty="0" err="1"/>
              <a:t>втНачисленияСОкладом</a:t>
            </a:r>
            <a:r>
              <a:rPr lang="ru-RU" dirty="0"/>
              <a:t> и </a:t>
            </a:r>
            <a:r>
              <a:rPr lang="ru-RU" dirty="0" err="1"/>
              <a:t>втДатыСреза</a:t>
            </a:r>
            <a:r>
              <a:rPr lang="ru-RU" dirty="0"/>
              <a:t> по </a:t>
            </a:r>
            <a:r>
              <a:rPr lang="ru-RU" dirty="0" err="1"/>
              <a:t>НомеруСтроки</a:t>
            </a:r>
            <a:r>
              <a:rPr lang="ru-RU" dirty="0"/>
              <a:t> и Периоду </a:t>
            </a:r>
            <a:r>
              <a:rPr lang="ru-RU" dirty="0" err="1"/>
              <a:t>датаначала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, второй с условием где Период </a:t>
            </a:r>
            <a:r>
              <a:rPr lang="en-US" dirty="0"/>
              <a:t>&gt; </a:t>
            </a:r>
            <a:r>
              <a:rPr lang="ru-RU" dirty="0" err="1"/>
              <a:t>ДатаНачала</a:t>
            </a:r>
            <a:r>
              <a:rPr lang="ru-RU" dirty="0"/>
              <a:t> период = </a:t>
            </a:r>
            <a:r>
              <a:rPr lang="ru-RU" dirty="0" err="1"/>
              <a:t>ПериодДействияНачало</a:t>
            </a:r>
            <a:r>
              <a:rPr lang="ru-RU" dirty="0"/>
              <a:t>, третий всё кроме оклада упорядочить по </a:t>
            </a:r>
            <a:r>
              <a:rPr lang="ru-RU" dirty="0" err="1"/>
              <a:t>ПериодДействияНачало</a:t>
            </a:r>
            <a:r>
              <a:rPr lang="ru-RU" dirty="0"/>
              <a:t> Итоги по номеру строки), если первый пакет не пустой – отказ, не указана ставка сотрудника, потом проходим по результату второго пакета, при обходе заполняем движения и разбиваем по датам, потом записываем движения и переходим к расчету оклада (запрос к данным графика, обход движений с поиском по в выборке по номеру строки, расчет результата из данных выборки и заполнение движения, затем запись без пересчета), потом расчет премии (запрос к основные начисления соединить с базой, расчет премии, запись без пересчета), и в конце возведение флага </a:t>
            </a:r>
            <a:r>
              <a:rPr lang="ru-RU" dirty="0" err="1"/>
              <a:t>ВзаиморасчетыССотрудниками</a:t>
            </a:r>
            <a:r>
              <a:rPr lang="ru-RU" dirty="0"/>
              <a:t>, запрос к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с схлопыванием и заполнение движений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ЗарплатаКВыплате</a:t>
            </a:r>
            <a:r>
              <a:rPr lang="ru-RU" dirty="0"/>
              <a:t>: возвести флаг, заполнить движения из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Код кнопки заполнить на форме документа </a:t>
            </a:r>
            <a:r>
              <a:rPr lang="ru-RU" dirty="0" err="1"/>
              <a:t>ЗарплатаКВыплате</a:t>
            </a:r>
            <a:r>
              <a:rPr lang="ru-RU" dirty="0"/>
              <a:t>: отказ если документ проведен, иначе очистить </a:t>
            </a:r>
            <a:r>
              <a:rPr lang="ru-RU" dirty="0" err="1"/>
              <a:t>тч</a:t>
            </a:r>
            <a:r>
              <a:rPr lang="ru-RU" dirty="0"/>
              <a:t>, получить данные из регистра </a:t>
            </a:r>
            <a:r>
              <a:rPr lang="ru-RU" dirty="0" err="1"/>
              <a:t>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на границу времени 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 и заполнить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Отчет: по регистру </a:t>
            </a:r>
            <a:r>
              <a:rPr lang="ru-RU" dirty="0" err="1"/>
              <a:t>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Задача, Форма Задачи, Невыполненные Задачи, Регламентное задание</a:t>
            </a:r>
          </a:p>
          <a:p>
            <a:r>
              <a:rPr lang="ru-RU" dirty="0"/>
              <a:t>В общем модуле: </a:t>
            </a:r>
            <a:r>
              <a:rPr lang="ru-RU" dirty="0" err="1"/>
              <a:t>ФормированиеЗадач</a:t>
            </a:r>
            <a:r>
              <a:rPr lang="ru-RU" dirty="0"/>
              <a:t> (Получить сотрудников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, Создать задачу для каждого из полученных сотрудников), </a:t>
            </a:r>
            <a:r>
              <a:rPr lang="ru-RU" dirty="0" err="1"/>
              <a:t>ПолучитьСписокЗадач</a:t>
            </a:r>
            <a:r>
              <a:rPr lang="ru-RU" dirty="0"/>
              <a:t> (Получить все не выполненные задачи по исполнителю и вернуть массив ссылок на задачи)</a:t>
            </a:r>
          </a:p>
          <a:p>
            <a:r>
              <a:rPr lang="ru-RU" dirty="0"/>
              <a:t>В модуле приложения: перед началом работы подключить обработчик события, получить список задач и открыть </a:t>
            </a:r>
            <a:r>
              <a:rPr lang="ru-RU"/>
              <a:t>форму каждой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259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&lt;&gt;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ФормированиеЗадач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Процедура, вызываемая регламентным заданием - получает список сотрудников и по каждому создает новую задачу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(&amp;</a:t>
            </a:r>
            <a:r>
              <a:rPr lang="ru-RU" dirty="0" err="1"/>
              <a:t>ДатаСреза</a:t>
            </a:r>
            <a:r>
              <a:rPr lang="ru-RU" dirty="0"/>
              <a:t>, 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</a:t>
            </a:r>
            <a:r>
              <a:rPr lang="ru-RU" dirty="0"/>
              <a:t> = </a:t>
            </a:r>
            <a:r>
              <a:rPr lang="ru-RU" dirty="0" err="1"/>
              <a:t>Задачи.ОтчетОПроделаннойРаботе.СоздатьЗадачу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НоваяЗадача.Наименование</a:t>
            </a:r>
            <a:r>
              <a:rPr lang="ru-RU" dirty="0"/>
              <a:t> = "Отчет о проделанной работе";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НоваяЗадача.Дата</a:t>
            </a:r>
            <a:r>
              <a:rPr lang="ru-RU" dirty="0"/>
              <a:t> = </a:t>
            </a:r>
            <a:r>
              <a:rPr lang="ru-RU" dirty="0" err="1"/>
              <a:t>ТекущаяДата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НоваяЗадача.Исполнитель</a:t>
            </a:r>
            <a:r>
              <a:rPr lang="ru-RU" dirty="0"/>
              <a:t> = </a:t>
            </a:r>
            <a:r>
              <a:rPr lang="ru-RU" dirty="0" err="1"/>
              <a:t>Выборка.Сотрудник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ПолучитьСписокЗадач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всех активных (невыполненных) задач текущего пользователя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ОтчетОПроделаннойРаботеЗадачиПоИсполнителю.Ссылка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Задача.ОтчетОПроделаннойРаботе.ЗадачиПоИсполнителю</a:t>
            </a:r>
            <a:r>
              <a:rPr lang="ru-RU" dirty="0"/>
              <a:t>(&amp;Исполнитель, НЕ Выполнена) КАК </a:t>
            </a:r>
            <a:r>
              <a:rPr lang="ru-RU" dirty="0" err="1"/>
              <a:t>ОтчетОПроделаннойРаботеЗадачиПоИсполнителю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("Исполнитель", </a:t>
            </a:r>
            <a:r>
              <a:rPr lang="ru-RU" dirty="0" err="1"/>
              <a:t>ПараметрыСеанса.ТекущийПользователь</a:t>
            </a:r>
            <a:r>
              <a:rPr lang="ru-RU" dirty="0"/>
              <a:t>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Новый Массив;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СписокЗадач.Добавить</a:t>
            </a:r>
            <a:r>
              <a:rPr lang="ru-RU" dirty="0"/>
              <a:t>(</a:t>
            </a:r>
            <a:r>
              <a:rPr lang="ru-RU" dirty="0" err="1"/>
              <a:t>Выборка.Ссылка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Возврат </a:t>
            </a:r>
            <a:r>
              <a:rPr lang="ru-RU" dirty="0" err="1"/>
              <a:t>СписокЗадач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569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ПередНачаломРаботыСистемы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ПодключитьОбработчикОжидания</a:t>
            </a:r>
            <a:r>
              <a:rPr lang="ru-RU" dirty="0"/>
              <a:t>("</a:t>
            </a:r>
            <a:r>
              <a:rPr lang="ru-RU" dirty="0" err="1"/>
              <a:t>ОтобразитьЗадачи</a:t>
            </a:r>
            <a:r>
              <a:rPr lang="ru-RU" dirty="0"/>
              <a:t>", 500); // Процедура </a:t>
            </a:r>
            <a:r>
              <a:rPr lang="ru-RU" dirty="0" err="1"/>
              <a:t>ОтобразитьЗадачи</a:t>
            </a:r>
            <a:r>
              <a:rPr lang="ru-RU" dirty="0"/>
              <a:t> будет вызываться каждые 500 секунд 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ОтобразитьЗадачи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списка активных задач текущего пользователя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</a:t>
            </a:r>
            <a:r>
              <a:rPr lang="ru-RU" dirty="0" err="1"/>
              <a:t>Сервер.ПолучитьСписокЗадач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формы каждой из полученных задач</a:t>
            </a:r>
          </a:p>
          <a:p>
            <a:r>
              <a:rPr lang="ru-RU" dirty="0"/>
              <a:t>	Для Каждого Задача Из </a:t>
            </a:r>
            <a:r>
              <a:rPr lang="ru-RU" dirty="0" err="1"/>
              <a:t>СписокЗадач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Структура("Ключ", Задача);</a:t>
            </a:r>
          </a:p>
          <a:p>
            <a:r>
              <a:rPr lang="ru-RU" dirty="0"/>
              <a:t>	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Задача.ОтчетОПроделаннойРаботе.Форма.ФормаЗадачи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,,,,,,</a:t>
            </a:r>
            <a:r>
              <a:rPr lang="ru-RU" dirty="0" err="1"/>
              <a:t>РежимОткрытияОкнаФормы.Независимый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17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Остатки Номенклатуры (Номенклатура, Партия | Количество, Себестоимость), Услуги, </a:t>
            </a:r>
            <a:r>
              <a:rPr lang="ru-RU" dirty="0" err="1"/>
              <a:t>рс</a:t>
            </a:r>
            <a:r>
              <a:rPr lang="ru-RU" dirty="0"/>
              <a:t> Учетная Политика (Среднее, ФИФО), Документ Назначение Учетной Политики </a:t>
            </a:r>
          </a:p>
          <a:p>
            <a:r>
              <a:rPr lang="ru-RU" dirty="0"/>
              <a:t>Общий модуль с функцией для получения учетной политики на дату</a:t>
            </a:r>
          </a:p>
          <a:p>
            <a:r>
              <a:rPr lang="ru-RU" dirty="0"/>
              <a:t>Код документа назначения учетной политики: перед записью привести дату к началу месяца; в обработке проведения, получить старый метод списания себестоимости и сравнить с устанавливаемым методом, если одинаковые - отказ, далее возвести флаг для </a:t>
            </a:r>
            <a:r>
              <a:rPr lang="ru-RU" dirty="0" err="1"/>
              <a:t>рс</a:t>
            </a:r>
            <a:r>
              <a:rPr lang="ru-RU" dirty="0"/>
              <a:t> учетная политика и добавить движение, потом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и возвести флаг, если устанавливается метод по средней, тогда заблокировать </a:t>
            </a:r>
            <a:r>
              <a:rPr lang="ru-RU" dirty="0" err="1"/>
              <a:t>рн</a:t>
            </a:r>
            <a:r>
              <a:rPr lang="ru-RU" dirty="0"/>
              <a:t> Остатки номенклатуры, получить остатки на момент времени с итогами по номенклатуре, в верхней выборке добавлять приход на пустую партию, в нижней списывать с остаток с партий</a:t>
            </a:r>
          </a:p>
          <a:p>
            <a:r>
              <a:rPr lang="ru-RU" dirty="0"/>
              <a:t>Код приходной: в обработке проведения получить метод себестоимости, если не указан отказ, если по средней тогда партия пустая, если по </a:t>
            </a:r>
            <a:r>
              <a:rPr lang="ru-RU" dirty="0" err="1"/>
              <a:t>фифо</a:t>
            </a:r>
            <a:r>
              <a:rPr lang="ru-RU" dirty="0"/>
              <a:t> тогда партия текущий документ, возвести флаг, </a:t>
            </a:r>
            <a:r>
              <a:rPr lang="ru-RU" dirty="0" err="1"/>
              <a:t>схлопнуть</a:t>
            </a:r>
            <a:r>
              <a:rPr lang="ru-RU" dirty="0"/>
              <a:t> строки и добавить движения</a:t>
            </a:r>
          </a:p>
          <a:p>
            <a:r>
              <a:rPr lang="ru-RU" dirty="0"/>
              <a:t>Код расходной: проверяем установлен ли метод списания, чистим движения, возводим флаг, блокируем </a:t>
            </a:r>
            <a:r>
              <a:rPr lang="ru-RU" dirty="0" err="1"/>
              <a:t>рн</a:t>
            </a:r>
            <a:r>
              <a:rPr lang="ru-RU" dirty="0"/>
              <a:t> по номенклатуре, делаем запрос (сгруппированная </a:t>
            </a:r>
            <a:r>
              <a:rPr lang="ru-RU" dirty="0" err="1"/>
              <a:t>тч</a:t>
            </a:r>
            <a:r>
              <a:rPr lang="ru-RU" dirty="0"/>
              <a:t> документа только товары, соединить с остатками, упорядочить по партии, итоги по номенклатуре), далее в верхней выборке проверяем остатки получаем количество для списания, в нижней выборке считаем себестоимость добавляем движение и уменьшаем количество для списания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убрать количество в </a:t>
            </a:r>
            <a:r>
              <a:rPr lang="ru-RU" dirty="0" err="1"/>
              <a:t>рб</a:t>
            </a:r>
            <a:r>
              <a:rPr lang="ru-RU" dirty="0"/>
              <a:t> и признак учета количественный, Договоры (подчинено Контрагентам), Виды Субконто (Договоры, Контрагенты), Субконто - 2, Признак учета валютный, ресурс </a:t>
            </a:r>
            <a:r>
              <a:rPr lang="ru-RU" dirty="0" err="1"/>
              <a:t>СуммаВалютная</a:t>
            </a:r>
            <a:r>
              <a:rPr lang="ru-RU" dirty="0"/>
              <a:t>, Счет Покупатели (валютный | контрагенты, договоры), в расходной контрагент и договор, документ Приход денег, Обработка корректировки задолженности</a:t>
            </a:r>
          </a:p>
          <a:p>
            <a:r>
              <a:rPr lang="ru-RU" dirty="0"/>
              <a:t>Код расходной: возвести флаг, получить курс по валюте из договора, если нет то курс = 1, добавить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и убытки (</a:t>
            </a:r>
            <a:r>
              <a:rPr lang="ru-RU" dirty="0" err="1"/>
              <a:t>суммавалютная</a:t>
            </a:r>
            <a:r>
              <a:rPr lang="ru-RU" dirty="0"/>
              <a:t> из документа, сумма - сумма из документа * курс)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выполнить запрос (получить остатки в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 из документа, соединить полученные остатки с </a:t>
            </a:r>
            <a:r>
              <a:rPr lang="ru-RU" dirty="0" err="1"/>
              <a:t>рс</a:t>
            </a:r>
            <a:r>
              <a:rPr lang="ru-RU" dirty="0"/>
              <a:t> курс валют, упорядочить по </a:t>
            </a:r>
            <a:r>
              <a:rPr lang="ru-RU" dirty="0" err="1"/>
              <a:t>суммаОстаток</a:t>
            </a:r>
            <a:r>
              <a:rPr lang="ru-RU" dirty="0"/>
              <a:t>, итоги общие), в верхней выборке проверяем превышение по оплате, инициализируем остатки списать, в нижней выборке 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списываем из остатков иначе списываем осталось списать и рассчитанное в валюте,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покупатели, уменьшаем осталось списать</a:t>
            </a:r>
          </a:p>
          <a:p>
            <a:r>
              <a:rPr lang="ru-RU" dirty="0"/>
              <a:t>Код формы обработки: проверяем заполнение даты, приводим дату к концу дня, начинаем транзакцию и попытку исключения, блокируем регистр по счету покупатели, делаем запрос (</a:t>
            </a:r>
            <a:r>
              <a:rPr lang="ru-RU" dirty="0" err="1"/>
              <a:t>рб</a:t>
            </a:r>
            <a:r>
              <a:rPr lang="ru-RU" dirty="0"/>
              <a:t> остатки по счету покупатели левым соединением с </a:t>
            </a:r>
            <a:r>
              <a:rPr lang="ru-RU" dirty="0" err="1"/>
              <a:t>рс</a:t>
            </a:r>
            <a:r>
              <a:rPr lang="ru-RU" dirty="0"/>
              <a:t> Курсы валют по валюте где </a:t>
            </a:r>
            <a:r>
              <a:rPr lang="ru-RU" dirty="0" err="1"/>
              <a:t>СуммаВалютнаяОстаток</a:t>
            </a:r>
            <a:r>
              <a:rPr lang="ru-RU" dirty="0"/>
              <a:t> * курс - </a:t>
            </a:r>
            <a:r>
              <a:rPr lang="ru-RU" dirty="0" err="1"/>
              <a:t>СуммаОстаток</a:t>
            </a:r>
            <a:r>
              <a:rPr lang="ru-RU" dirty="0"/>
              <a:t> &gt;= 0.01 ИЛИ &lt;= -0.01 на границу включая), если результат пустой - возврат, создаем новый документ операция, записываем, создаем набор записей с отбором по созданному документу, заполняем набор записей из выборки в зависимости от значения отклонения, записываем набор записей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управленческий остатки и обороты (периодичность регистратор, метод дополнения движения, счет - покупатели, условие по валюте)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(Шестидневка предопределенный),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(График Работы, Дата, Дней, Часов), план расчетов основные начисления имеет период действия, зависит от базы (командировка (базовый оклад), оклад (вытесняющий командировка)),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Подразделения | Результат, </a:t>
            </a:r>
            <a:r>
              <a:rPr lang="ru-RU" dirty="0" err="1"/>
              <a:t>ОтработаноЧасов</a:t>
            </a:r>
            <a:r>
              <a:rPr lang="ru-RU" dirty="0"/>
              <a:t> | График работы, Оклад, Рабочих Дней, Отработано Дней, Начислено Оклада За Базовый Период, Отработано Часов За Базовый Период)</a:t>
            </a:r>
          </a:p>
          <a:p>
            <a:r>
              <a:rPr lang="ru-RU" dirty="0"/>
              <a:t>Код начисления: 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(Дата), возводим флаг, проходимся по </a:t>
            </a:r>
            <a:r>
              <a:rPr lang="ru-RU" dirty="0" err="1"/>
              <a:t>тч</a:t>
            </a:r>
            <a:r>
              <a:rPr lang="ru-RU" dirty="0"/>
              <a:t> документа и заполняем движения, для командировки базовые периоды вычисляя от строки дата начала, получаем таблицу дополнений и проходимся по ней и делаем </a:t>
            </a:r>
            <a:r>
              <a:rPr lang="ru-RU" dirty="0" err="1"/>
              <a:t>сторно</a:t>
            </a:r>
            <a:r>
              <a:rPr lang="ru-RU" dirty="0"/>
              <a:t> движения, записываем движения, переходим к расчетам, выполняем запрос (получаем данные графика по регистратору, полученную таблицу левым соединяем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и с базой (вид расчета командировка и регистратор) по номеру строки), проходим по движениям, ищем по номеру строки в выборке, считаем результат в зависимости от вида расчета, заполняем движения из выборки,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основные начисления где период между и активность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Создать форму в справочники контрагенты и команду </a:t>
            </a:r>
            <a:r>
              <a:rPr lang="ru-RU" dirty="0" err="1"/>
              <a:t>движенияБУ</a:t>
            </a:r>
            <a:r>
              <a:rPr lang="ru-RU" dirty="0"/>
              <a:t>, на форме динамический список с запросом к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движенияссубконтно</a:t>
            </a:r>
            <a:r>
              <a:rPr lang="ru-RU" dirty="0"/>
              <a:t> (Субконто1 = Контрагент ИЛИ Субконто2 = Контрагент), при создании формы заполнять параметр динамического списка, команда открывает форму с переданным контрагентом. В приходной реквизит пояснение с кнопкой открытия, при открытии отключить стандартную обработку и искать навигационную ссылку в строке, если она есть перейти по ней. </a:t>
            </a:r>
            <a:r>
              <a:rPr lang="ru-RU"/>
              <a:t>В расходной в запросе добавить номер строки и привязать поле при выводе сообщения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36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СтруктураОтбора</a:t>
            </a:r>
            <a:r>
              <a:rPr lang="ru-RU" dirty="0"/>
              <a:t> = Новый Структура ("Валюта", </a:t>
            </a:r>
            <a:r>
              <a:rPr lang="ru-RU" dirty="0" err="1"/>
              <a:t>Договор.Валюта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КурсВалюты</a:t>
            </a:r>
            <a:r>
              <a:rPr lang="ru-RU" dirty="0"/>
              <a:t>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</a:t>
            </a:r>
            <a:r>
              <a:rPr lang="ru-RU" dirty="0" err="1"/>
              <a:t>СтруктураОтбора</a:t>
            </a:r>
            <a:r>
              <a:rPr lang="ru-RU" dirty="0"/>
              <a:t>).Курс;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КурсВалюты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КурсВалюты</a:t>
            </a:r>
            <a:r>
              <a:rPr lang="ru-RU" dirty="0"/>
              <a:t> = 1;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Проводка.СуммаВалютнаяДт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КурсВалюты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с отбором по контрагенту из документа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СуммаВалютнаяОстаток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УправленческийОстатки.Субконто2 КАК Договор,</a:t>
            </a:r>
          </a:p>
          <a:p>
            <a:r>
              <a:rPr lang="ru-RU" dirty="0"/>
              <a:t>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).Валюта КАК Валюта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МассивСубконто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Валюта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ВалютныйОстаток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ВалютныйОстатокВРублях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</a:t>
            </a:r>
            <a:r>
              <a:rPr lang="ru-RU" dirty="0"/>
              <a:t> КАК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Валюта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Т.Валюта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Вт_Остатки</a:t>
            </a:r>
            <a:r>
              <a:rPr lang="ru-RU" dirty="0"/>
              <a:t> КАК Т))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ВТ_Остатки.Валюта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ВТ_Остатки.СуммаОстаток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</a:t>
            </a:r>
            <a:r>
              <a:rPr lang="ru-RU" dirty="0" err="1"/>
              <a:t>ВалютныйОстатокВРублях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МассивСубконто</a:t>
            </a:r>
            <a:r>
              <a:rPr lang="ru-RU" dirty="0"/>
              <a:t>", </a:t>
            </a:r>
            <a:r>
              <a:rPr lang="ru-RU" dirty="0" err="1"/>
              <a:t>МассивСубконто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</a:t>
            </a:r>
            <a:r>
              <a:rPr lang="ru-RU" dirty="0"/>
              <a:t> = </a:t>
            </a:r>
            <a:r>
              <a:rPr lang="ru-RU" dirty="0" err="1"/>
              <a:t>Результат.Выбрать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Превышение =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ВыборкаИтоги.ВалютныйОстатокВРублях</a:t>
            </a:r>
            <a:r>
              <a:rPr lang="ru-RU" dirty="0"/>
              <a:t>;</a:t>
            </a:r>
          </a:p>
          <a:p>
            <a:r>
              <a:rPr lang="ru-RU" dirty="0"/>
              <a:t>	Если Превышение &gt;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"Сумма оплаты превышает имеющийся долг контрагента на " + Превышение;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ВыборкаИтоги.Выбрать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Тогда </a:t>
            </a:r>
          </a:p>
          <a:p>
            <a:r>
              <a:rPr lang="ru-RU" dirty="0"/>
              <a:t>			// списывается вся валютная сумма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</a:t>
            </a:r>
            <a:r>
              <a:rPr lang="ru-RU" dirty="0" err="1"/>
              <a:t>Выборка.ВалютныйОстаток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;			</a:t>
            </a:r>
          </a:p>
          <a:p>
            <a:r>
              <a:rPr lang="ru-RU" dirty="0"/>
              <a:t>		Иначе // списывается часть валютной суммы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? (</a:t>
            </a:r>
            <a:r>
              <a:rPr lang="ru-RU" dirty="0" err="1"/>
              <a:t>Выборка.Курс</a:t>
            </a:r>
            <a:r>
              <a:rPr lang="ru-RU" dirty="0"/>
              <a:t> = 0, 0, </a:t>
            </a:r>
            <a:r>
              <a:rPr lang="ru-RU" dirty="0" err="1"/>
              <a:t>СписываемВРублях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Проводка отражения поступления денег от контрагента</a:t>
            </a:r>
          </a:p>
          <a:p>
            <a:r>
              <a:rPr lang="ru-RU" dirty="0"/>
              <a:t>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Проводка.СуммаВалютнаяКт</a:t>
            </a:r>
            <a:r>
              <a:rPr lang="ru-RU" dirty="0"/>
              <a:t> = </a:t>
            </a:r>
            <a:r>
              <a:rPr lang="ru-RU" dirty="0" err="1"/>
              <a:t>СписываемВВалюте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   // Проверка заполнения обязательных для заполнения реквизитов, в данном случае даты актуальности</a:t>
            </a:r>
          </a:p>
          <a:p>
            <a:r>
              <a:rPr lang="ru-RU" dirty="0"/>
              <a:t>		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НаСервереБезКонтекста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КонецДняДатыАктуализации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Установка блокировки данных в регистре Управленческий с отбором по счету Покупатели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Запрос получения данных для формирования движений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Отклонение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&amp;Субконто,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УправленческийОстатки.Субконто2.Валюта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(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&gt;= 0.01</a:t>
            </a:r>
          </a:p>
          <a:p>
            <a:r>
              <a:rPr lang="ru-RU" dirty="0"/>
              <a:t>		|			ИЛИ 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&lt;= -0.01)";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Субконто = Новый Массив(2);</a:t>
            </a:r>
          </a:p>
          <a:p>
            <a:r>
              <a:rPr lang="ru-RU" dirty="0"/>
              <a:t>		Субконто[0]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</a:t>
            </a:r>
          </a:p>
          <a:p>
            <a:r>
              <a:rPr lang="ru-RU" dirty="0"/>
              <a:t>		Субконто[1]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Остатки будем получать включая сама дату актуализации, чтобы при запуске обработке с той же датой система не дублировала проводки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ДатаАктуализации</a:t>
            </a:r>
            <a:r>
              <a:rPr lang="ru-RU" dirty="0"/>
              <a:t>", Новый Граница(</a:t>
            </a:r>
            <a:r>
              <a:rPr lang="ru-RU" dirty="0" err="1"/>
              <a:t>КонецДняДатыАктуализации</a:t>
            </a:r>
            <a:r>
              <a:rPr lang="ru-RU" dirty="0"/>
              <a:t>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("Субконто", Субконто);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"Отсутствуют данные для формирования документа.";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и записываем новый документ Операция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НовыйДокумент.Дата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набор записей, </a:t>
            </a:r>
            <a:r>
              <a:rPr lang="ru-RU" dirty="0" err="1"/>
              <a:t>привяызываем</a:t>
            </a:r>
            <a:r>
              <a:rPr lang="ru-RU" dirty="0"/>
              <a:t> к документу и заполняем его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НовыйДокумент.Ссылка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Обход результатов запроса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Проводка корректировки рублевой суммы в соответствии с изменившимся курсом валюты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Выборка.Отклонение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-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("Документ успешно сформирован: %1", </a:t>
            </a:r>
            <a:r>
              <a:rPr lang="ru-RU" dirty="0" err="1"/>
              <a:t>НовыйДокумент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Сообщение.КлючДанных</a:t>
            </a:r>
            <a:r>
              <a:rPr lang="ru-RU" dirty="0"/>
              <a:t> = </a:t>
            </a:r>
            <a:r>
              <a:rPr lang="ru-RU" dirty="0" err="1"/>
              <a:t>НовыйДокумент.Ссылка</a:t>
            </a:r>
            <a:r>
              <a:rPr lang="ru-RU" dirty="0"/>
              <a:t>; // Делаем сообщение </a:t>
            </a:r>
            <a:r>
              <a:rPr lang="ru-RU" dirty="0" err="1"/>
              <a:t>кликабельным</a:t>
            </a:r>
            <a:r>
              <a:rPr lang="ru-RU" dirty="0"/>
              <a:t> - при нажатии будет открываться новый документ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      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		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("Произошла ошибка: %1",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 ("Контрагент", </a:t>
            </a:r>
            <a:r>
              <a:rPr lang="ru-RU" dirty="0" err="1"/>
              <a:t>Параметры.Контрагент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732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ОбработкаКоманды</a:t>
            </a:r>
            <a:r>
              <a:rPr lang="ru-RU" dirty="0"/>
              <a:t>(</a:t>
            </a:r>
            <a:r>
              <a:rPr lang="ru-RU" dirty="0" err="1"/>
              <a:t>ПараметрКоманды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Структура("Контрагент", </a:t>
            </a:r>
            <a:r>
              <a:rPr lang="ru-RU" dirty="0" err="1"/>
              <a:t>ПараметрКоманды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Справочник.Контрагенты.Форма.ФормаСпискаДвиженияКонтрагента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ПараметрыВыполненияКоманды.Источник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ПараметрыВыполненияКоманды.Уникальность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ПараметрыВыполненияКоманды.Окно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25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ПояснениеОткрытие</a:t>
            </a:r>
            <a:r>
              <a:rPr lang="ru-RU" dirty="0"/>
              <a:t>(Элемент,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документа по указанной в поле навигационной ссылке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СтрокаПоиска</a:t>
            </a:r>
            <a:r>
              <a:rPr lang="ru-RU" dirty="0"/>
              <a:t> = </a:t>
            </a:r>
            <a:r>
              <a:rPr lang="ru-RU" dirty="0" err="1"/>
              <a:t>Элемент.ТекстРедактирования</a:t>
            </a:r>
            <a:r>
              <a:rPr lang="ru-RU" dirty="0"/>
              <a:t>;</a:t>
            </a:r>
          </a:p>
          <a:p>
            <a:r>
              <a:rPr lang="ru-RU" dirty="0"/>
              <a:t>	Позиция = Найти(</a:t>
            </a:r>
            <a:r>
              <a:rPr lang="ru-RU" dirty="0" err="1"/>
              <a:t>СтрокаПоиска</a:t>
            </a:r>
            <a:r>
              <a:rPr lang="ru-RU" dirty="0"/>
              <a:t>, "e1cib/</a:t>
            </a:r>
            <a:r>
              <a:rPr lang="ru-RU" dirty="0" err="1"/>
              <a:t>data</a:t>
            </a:r>
            <a:r>
              <a:rPr lang="ru-RU" dirty="0"/>
              <a:t>/Документ");</a:t>
            </a:r>
          </a:p>
          <a:p>
            <a:r>
              <a:rPr lang="ru-RU" dirty="0"/>
              <a:t>	Если Позиция &gt; 0 Тогда</a:t>
            </a:r>
          </a:p>
          <a:p>
            <a:r>
              <a:rPr lang="ru-RU" dirty="0"/>
              <a:t>		</a:t>
            </a:r>
            <a:r>
              <a:rPr lang="ru-RU" dirty="0" err="1"/>
              <a:t>НавигационнаяСсылка</a:t>
            </a:r>
            <a:r>
              <a:rPr lang="ru-RU" dirty="0"/>
              <a:t> = Сред(</a:t>
            </a:r>
            <a:r>
              <a:rPr lang="ru-RU" dirty="0" err="1"/>
              <a:t>СтрокаПоиска</a:t>
            </a:r>
            <a:r>
              <a:rPr lang="ru-RU" dirty="0"/>
              <a:t>, Позиция);</a:t>
            </a:r>
          </a:p>
          <a:p>
            <a:r>
              <a:rPr lang="ru-RU" dirty="0"/>
              <a:t>		</a:t>
            </a:r>
            <a:r>
              <a:rPr lang="ru-RU" dirty="0" err="1"/>
              <a:t>ПерейтиПоНавигационнойСсылке</a:t>
            </a:r>
            <a:r>
              <a:rPr lang="ru-RU" dirty="0"/>
              <a:t>(</a:t>
            </a:r>
            <a:r>
              <a:rPr lang="ru-RU" dirty="0" err="1"/>
              <a:t>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80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89933-4D08-4718-80A2-CEE110C2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611427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6D16F-48E7-4071-931D-3D9E3E2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58539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D0F0A-41EB-445D-B88D-2016A2A3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593212"/>
            <a:ext cx="3686525" cy="56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04FE5-27E8-4C68-9CD5-FF3F77C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07" y="633019"/>
            <a:ext cx="355205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63378-9ECA-4191-88C2-1B199E6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4" y="1147445"/>
            <a:ext cx="5522083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329E-3F00-431E-A370-3586B8B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5524962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04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BA4D-3182-4767-95DA-35057246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7245071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E46AC-2946-4C80-B7DC-CA0862F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34572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92DBFC-89D1-4D11-AE41-F52DCB04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925933"/>
            <a:ext cx="5608878" cy="5006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11BEB-8D74-44FF-8EA3-5060C35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7" y="925933"/>
            <a:ext cx="5606868" cy="50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490DE-DFF7-4AD5-8CBC-7E9D2B8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409152"/>
            <a:ext cx="3353268" cy="60396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6A687-33B6-4879-B972-857CAE5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5" y="1137237"/>
            <a:ext cx="5092806" cy="4583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C5CF5-902E-45D7-A82C-D2BF853A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9" y="337705"/>
            <a:ext cx="33723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45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8D24-6B54-4EC2-BBA0-53F507B3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71022"/>
            <a:ext cx="9211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50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A53AC-957F-47CC-807D-1AACFA1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4" y="1006931"/>
            <a:ext cx="6993860" cy="4844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05B61-119E-42BB-98A9-A32F26D0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43" y="144966"/>
            <a:ext cx="28771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03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0BDE-99BD-4563-AF62-9875BC1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76" y="317810"/>
            <a:ext cx="7099247" cy="6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7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26662-7B1D-484C-AFC2-948F149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МОДУЛЯ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30C49-6372-4656-95E2-EC1828CE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87" y="2099232"/>
            <a:ext cx="4403826" cy="4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41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607DB-707B-4B74-82C6-7EA3987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823727"/>
            <a:ext cx="4686954" cy="2905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895F7A-4890-402A-A734-B2BFE490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7" y="1067411"/>
            <a:ext cx="4239166" cy="9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1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10685-EA6B-495F-AABA-B71CEB61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МОДУЛЯ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308866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AFFAC-3D67-4E51-BFEC-15B58363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90365"/>
            <a:ext cx="8087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6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409A2-018F-4B3F-B823-9B2D5D53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150396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139F-2459-498B-8F29-F16D806F3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67845018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B05FE-D6DE-40F4-89C8-78DB42B6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" y="1397402"/>
            <a:ext cx="11116962" cy="40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A545C-C330-4882-80B5-6A40F011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3869604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72915-D8C8-4CBB-BAC1-1F666858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86" y="4475149"/>
            <a:ext cx="8642424" cy="17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EB52BC-513C-4726-8596-C59B4F19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5" y="891584"/>
            <a:ext cx="11155589" cy="50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2C2A0E-B138-483B-A6EC-95E6854E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43" y="354972"/>
            <a:ext cx="6932914" cy="61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DE8E5B-7F3C-46E9-88A2-7F936510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7" y="2517804"/>
            <a:ext cx="3189184" cy="182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5592F-3D13-4161-99A7-EF529565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10" y="328180"/>
            <a:ext cx="3353268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 rotWithShape="1">
          <a:blip r:embed="rId2"/>
          <a:srcRect b="57213"/>
          <a:stretch/>
        </p:blipFill>
        <p:spPr>
          <a:xfrm>
            <a:off x="230325" y="2816437"/>
            <a:ext cx="2637273" cy="1225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1594" y="476760"/>
            <a:ext cx="3740518" cy="5906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0148" y="476760"/>
            <a:ext cx="3749396" cy="5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D1D0AE-AB5B-412E-830A-6314C904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51" y="1973592"/>
            <a:ext cx="7346898" cy="2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BD3DBC-EC32-431B-BA0A-FC3F45167845}"/>
              </a:ext>
            </a:extLst>
          </p:cNvPr>
          <p:cNvGrpSpPr/>
          <p:nvPr/>
        </p:nvGrpSpPr>
        <p:grpSpPr>
          <a:xfrm>
            <a:off x="1012115" y="1113828"/>
            <a:ext cx="10167769" cy="4630343"/>
            <a:chOff x="1012115" y="841979"/>
            <a:chExt cx="10167769" cy="463034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7FB433A-17D9-4226-ACBE-640CDDBE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15" y="841979"/>
              <a:ext cx="10167769" cy="463034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84D6653-2033-4774-A7A4-8C002286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962" y="2271475"/>
              <a:ext cx="3334215" cy="3200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3CE2B-E45F-466A-912F-5E6E5D85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7" y="114720"/>
            <a:ext cx="9813186" cy="66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571C-F793-4E44-8D6F-B8E8B0B5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67220453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1478829"/>
            <a:ext cx="10478530" cy="39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148C2-3446-49DD-8422-359EC0C4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79997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56024C-A358-47EE-BD14-CC92AAA5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56" y="2028499"/>
            <a:ext cx="5223487" cy="28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17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DC089-9F65-4284-9932-37071F8D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261495"/>
            <a:ext cx="917385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625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9E3456-66A8-40A3-9394-DAC2C442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522"/>
            <a:ext cx="5325996" cy="555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30BD47-DB63-4D8F-8C51-AFBA61CA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8" y="1798330"/>
            <a:ext cx="3343742" cy="1333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8F5B8-A053-491B-990C-EF95A421E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7681" y="3725985"/>
            <a:ext cx="3609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304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86E1F2-6187-4117-9A70-E2B7F184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02" y="62086"/>
            <a:ext cx="7712796" cy="6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36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E75C9-971B-4082-BC10-5A6C16B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4" y="663519"/>
            <a:ext cx="4698631" cy="55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42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674F9-2CA2-4D97-999A-D5EA2B9A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7" y="2708152"/>
            <a:ext cx="3796461" cy="14416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05257-0604-4B18-890A-3B1B58F3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39" y="198130"/>
            <a:ext cx="3551413" cy="64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271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86C58-F4F1-48B5-9D76-A82EE409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9" y="242443"/>
            <a:ext cx="5934903" cy="6373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CBCD-A7BF-4572-8306-F2A6A3DD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4" y="242443"/>
            <a:ext cx="3719398" cy="32792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635D63-F650-4663-B2FE-DF2387DC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96" y="3978877"/>
            <a:ext cx="4130313" cy="1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264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220AC-2331-4877-8361-21BF98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Добавить номер строки в запрос расходной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42AEEB-735F-483D-AFD5-540D0281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3084410"/>
            <a:ext cx="10709868" cy="6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6704</TotalTime>
  <Words>17616</Words>
  <Application>Microsoft Office PowerPoint</Application>
  <PresentationFormat>Широкоэкранный</PresentationFormat>
  <Paragraphs>2334</Paragraphs>
  <Slides>277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277</vt:i4>
      </vt:variant>
    </vt:vector>
  </HeadingPairs>
  <TitlesOfParts>
    <vt:vector size="282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МОДУЛЯ СЕРВЕР</vt:lpstr>
      <vt:lpstr>Презентация PowerPoint</vt:lpstr>
      <vt:lpstr>КОД МОДУЛЯ ПРИЛОЖЕНИЯ</vt:lpstr>
      <vt:lpstr>Презентация PowerPoint</vt:lpstr>
      <vt:lpstr>Билет 3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Добавить номер строки в запрос расходной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1988</cp:revision>
  <dcterms:created xsi:type="dcterms:W3CDTF">2024-08-18T10:08:46Z</dcterms:created>
  <dcterms:modified xsi:type="dcterms:W3CDTF">2024-10-25T15:19:51Z</dcterms:modified>
</cp:coreProperties>
</file>